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80" r:id="rId2"/>
    <p:sldId id="281" r:id="rId3"/>
    <p:sldId id="285" r:id="rId4"/>
    <p:sldId id="298" r:id="rId5"/>
    <p:sldId id="297" r:id="rId6"/>
    <p:sldId id="283" r:id="rId7"/>
    <p:sldId id="302" r:id="rId8"/>
    <p:sldId id="301" r:id="rId9"/>
    <p:sldId id="305" r:id="rId10"/>
    <p:sldId id="303" r:id="rId11"/>
    <p:sldId id="307" r:id="rId12"/>
    <p:sldId id="304" r:id="rId13"/>
    <p:sldId id="309" r:id="rId14"/>
    <p:sldId id="310" r:id="rId15"/>
    <p:sldId id="306" r:id="rId16"/>
    <p:sldId id="308" r:id="rId17"/>
    <p:sldId id="31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10/18/2013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10/18/2013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10/18/2013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10/18/2013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10/18/2013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10/18/2013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10/18/2013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10/18/2013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10/18/2013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10/18/2013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10/18/2013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148D09A-0120-4B37-AD3A-26EF4E67A6A1}" type="datetimeFigureOut">
              <a:rPr lang="en-US" smtClean="0"/>
              <a:pPr/>
              <a:t>10/18/2013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4.xml"/><Relationship Id="rId7" Type="http://schemas.openxmlformats.org/officeDocument/2006/relationships/slide" Target="slide12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5" Type="http://schemas.openxmlformats.org/officeDocument/2006/relationships/slide" Target="slide6.xml"/><Relationship Id="rId4" Type="http://schemas.openxmlformats.org/officeDocument/2006/relationships/slide" Target="slide5.xml"/><Relationship Id="rId9" Type="http://schemas.openxmlformats.org/officeDocument/2006/relationships/slide" Target="slide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for.gov.bc.ca/his/results/business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for.gov.bc.ca/his/results/techDocs.ht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for.gov.bc.ca/his/results/techDocs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r.gov.bc.ca/his/results/techDocs.htm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for.gov.bc.ca/his/results/techDocs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r.gov.bc.ca/his/results/techDocs.htm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or.gov.bc.ca/his/results/Key%20Controls%20during%20Opening%20Creation-Feb%2021%202013.pd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or.gov.bc.ca/his/results/Key%20Controls%20during%20Opening%20Creation-Feb%2021%202013.pd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or.gov.bc.ca/his/results/Key%20Controls%20during%20Opening%20Creation-Feb%2021%202013.pdf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www.for.gov.bc.ca/his/results/Key%20Controls%20during%20Opening%20Creation-Feb%2021%202013.pdf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www.for.gov.bc.ca/his/results/support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hyperlink" Target="http://www.for.gov.bc.ca/his/results/training/index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09600" y="228600"/>
            <a:ext cx="8153400" cy="25146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spc="-100" dirty="0" smtClean="0">
                <a:solidFill>
                  <a:srgbClr val="FFFF00"/>
                </a:solidFill>
                <a:ea typeface="+mj-ea"/>
                <a:cs typeface="Arial" pitchFamily="34" charset="0"/>
              </a:rPr>
              <a:t>RESULTS Training</a:t>
            </a:r>
          </a:p>
          <a:p>
            <a:pPr lvl="0" algn="ctr">
              <a:spcBef>
                <a:spcPct val="0"/>
              </a:spcBef>
              <a:defRPr/>
            </a:pPr>
            <a:endParaRPr lang="en-US" sz="32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en-US" sz="3200" b="1" dirty="0" smtClean="0">
                <a:solidFill>
                  <a:srgbClr val="FFC000"/>
                </a:solidFill>
                <a:latin typeface="Calibri" pitchFamily="34" charset="0"/>
              </a:rPr>
              <a:t>Core Module 2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sz="3200" b="1" dirty="0" smtClean="0">
                <a:solidFill>
                  <a:srgbClr val="FFC000"/>
                </a:solidFill>
                <a:latin typeface="Calibri" pitchFamily="34" charset="0"/>
              </a:rPr>
              <a:t> Obligation Reporting  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sz="3200" b="1" dirty="0" smtClean="0">
                <a:solidFill>
                  <a:srgbClr val="FFC000"/>
                </a:solidFill>
                <a:latin typeface="Calibri" pitchFamily="34" charset="0"/>
              </a:rPr>
              <a:t>Online Entry and Mandatory ESF Conditions</a:t>
            </a:r>
            <a:endParaRPr kumimoji="0" lang="en-US" sz="3200" b="1" i="0" u="none" strike="noStrike" kern="1200" cap="none" spc="-10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-10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itchFamily="34" charset="0"/>
                <a:ea typeface="+mj-ea"/>
                <a:cs typeface="Arial" pitchFamily="34" charset="0"/>
              </a:rPr>
              <a:t/>
            </a:r>
            <a:br>
              <a:rPr kumimoji="0" lang="en-US" sz="3600" b="1" i="0" u="none" strike="noStrike" kern="1200" cap="none" spc="-10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itchFamily="34" charset="0"/>
                <a:ea typeface="+mj-ea"/>
                <a:cs typeface="Arial" pitchFamily="34" charset="0"/>
              </a:rPr>
            </a:br>
            <a: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en-US" sz="36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3124200"/>
            <a:ext cx="5410200" cy="328138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95600" y="6400800"/>
            <a:ext cx="3581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 Sept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772400" cy="9144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  <a:latin typeface="+mn-lt"/>
              </a:rPr>
              <a:t>Learning Objectives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5400"/>
            <a:ext cx="7696200" cy="4267200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en-US" sz="2400" dirty="0" smtClean="0">
                <a:hlinkClick r:id="rId2" action="ppaction://hlinksldjump"/>
              </a:rPr>
              <a:t>Business Guidelines</a:t>
            </a:r>
            <a:endParaRPr lang="en-US" sz="2400" dirty="0" smtClean="0"/>
          </a:p>
          <a:p>
            <a:r>
              <a:rPr lang="en-US" sz="2400" dirty="0" smtClean="0">
                <a:hlinkClick r:id="rId3" action="ppaction://hlinksldjump"/>
              </a:rPr>
              <a:t>Guidance on Mandatory ESF</a:t>
            </a:r>
            <a:endParaRPr lang="en-US" sz="2400" dirty="0" smtClean="0"/>
          </a:p>
          <a:p>
            <a:r>
              <a:rPr lang="en-US" sz="2400" dirty="0" smtClean="0">
                <a:hlinkClick r:id="rId4" action="ppaction://hlinksldjump"/>
              </a:rPr>
              <a:t>Online or ESF Matrix</a:t>
            </a:r>
            <a:endParaRPr lang="en-US" sz="2400" dirty="0" smtClean="0"/>
          </a:p>
          <a:p>
            <a:r>
              <a:rPr lang="en-US" sz="2400" dirty="0" smtClean="0">
                <a:hlinkClick r:id="rId5" action="ppaction://hlinksldjump"/>
              </a:rPr>
              <a:t>Technical documentation references</a:t>
            </a:r>
            <a:endParaRPr lang="en-US" sz="2400" dirty="0" smtClean="0"/>
          </a:p>
          <a:p>
            <a:r>
              <a:rPr lang="en-US" sz="2400" dirty="0" smtClean="0">
                <a:hlinkClick r:id="rId6" action="ppaction://hlinksldjump"/>
              </a:rPr>
              <a:t>Differences between mandatory vs. edit checks</a:t>
            </a:r>
            <a:endParaRPr lang="en-US" sz="2400" dirty="0" smtClean="0"/>
          </a:p>
          <a:p>
            <a:r>
              <a:rPr lang="en-US" sz="2400" dirty="0" smtClean="0">
                <a:hlinkClick r:id="rId7" action="ppaction://hlinksldjump"/>
              </a:rPr>
              <a:t>Mandatory conditions for New Opening (ESF or Online)</a:t>
            </a:r>
            <a:endParaRPr lang="en-US" sz="2400" dirty="0" smtClean="0"/>
          </a:p>
          <a:p>
            <a:r>
              <a:rPr lang="en-US" sz="2400" dirty="0" smtClean="0">
                <a:hlinkClick r:id="rId8" action="ppaction://hlinksldjump"/>
              </a:rPr>
              <a:t>Mandatory Spatial and Site Plan Indicator usage</a:t>
            </a:r>
            <a:endParaRPr lang="en-US" sz="2400" dirty="0" smtClean="0"/>
          </a:p>
          <a:p>
            <a:r>
              <a:rPr lang="en-US" sz="2400" dirty="0" smtClean="0">
                <a:hlinkClick r:id="rId9" action="ppaction://hlinksldjump"/>
              </a:rPr>
              <a:t>Help resources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8077200" cy="1240536"/>
          </a:xfrm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  <a:latin typeface="Calibri" pitchFamily="34" charset="0"/>
              </a:rPr>
              <a:t>Business Guidance</a:t>
            </a:r>
            <a:endParaRPr lang="en-US" sz="3200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5800" y="762000"/>
            <a:ext cx="5867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http://www.for.gov.bc.ca/his/results/business.htm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1" y="1143000"/>
            <a:ext cx="7772400" cy="203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3124200"/>
            <a:ext cx="5734050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152400"/>
            <a:ext cx="8077200" cy="124053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spc="-100" dirty="0" smtClean="0">
                <a:solidFill>
                  <a:srgbClr val="FFFF00"/>
                </a:solidFill>
                <a:ea typeface="+mj-ea"/>
                <a:cs typeface="+mj-cs"/>
              </a:rPr>
              <a:t>Mandatory ESF</a:t>
            </a:r>
            <a:endParaRPr kumimoji="0" lang="en-US" sz="32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914525"/>
            <a:ext cx="3841156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152400"/>
            <a:ext cx="5400676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152400"/>
            <a:ext cx="8077200" cy="124053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spc="-100" noProof="0" dirty="0" smtClean="0">
                <a:solidFill>
                  <a:srgbClr val="FFFF00"/>
                </a:solidFill>
                <a:ea typeface="+mj-ea"/>
                <a:cs typeface="+mj-cs"/>
              </a:rPr>
              <a:t>Online or ESF Matrix</a:t>
            </a:r>
            <a:endParaRPr kumimoji="0" lang="en-US" sz="32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6400800"/>
            <a:ext cx="6324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* Any spatial requirements must be submitted by ESF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57200" y="1219200"/>
          <a:ext cx="8229599" cy="5019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0445"/>
                <a:gridCol w="967155"/>
                <a:gridCol w="4571999"/>
              </a:tblGrid>
              <a:tr h="47275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C000"/>
                          </a:solidFill>
                          <a:latin typeface="Calibri" pitchFamily="34" charset="0"/>
                        </a:rPr>
                        <a:t>Submission Component</a:t>
                      </a:r>
                      <a:endParaRPr lang="en-US" dirty="0">
                        <a:solidFill>
                          <a:srgbClr val="FFC0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C000"/>
                          </a:solidFill>
                          <a:latin typeface="Calibri" pitchFamily="34" charset="0"/>
                        </a:rPr>
                        <a:t>ESF</a:t>
                      </a:r>
                      <a:endParaRPr lang="en-US" dirty="0">
                        <a:solidFill>
                          <a:srgbClr val="FFC0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C000"/>
                          </a:solidFill>
                          <a:latin typeface="Calibri" pitchFamily="34" charset="0"/>
                        </a:rPr>
                        <a:t>Online</a:t>
                      </a:r>
                      <a:endParaRPr lang="en-US" dirty="0">
                        <a:solidFill>
                          <a:srgbClr val="FFC0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45274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Opening</a:t>
                      </a:r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Definition</a:t>
                      </a:r>
                    </a:p>
                    <a:p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Tenure &amp; Site Plan Information</a:t>
                      </a: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No</a:t>
                      </a:r>
                    </a:p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Opening</a:t>
                      </a:r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and Standards Unit Spatial required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4417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SU Modifications*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Conditional</a:t>
                      </a:r>
                    </a:p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ESF</a:t>
                      </a:r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where there is changes to Standards Unit (additions, deletions) or changes in spatial.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398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Disturbance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09956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Silviculture</a:t>
                      </a:r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Activity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</a:p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Mandatory ESF for government funded activities (FE, JS)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398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Forest Cover *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No </a:t>
                      </a:r>
                    </a:p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Forest</a:t>
                      </a:r>
                      <a:r>
                        <a:rPr lang="en-US" baseline="0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 Cover Spatial required</a:t>
                      </a:r>
                      <a:endParaRPr lang="en-US" dirty="0">
                        <a:solidFill>
                          <a:srgbClr val="C000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398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Milestone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3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s.108</a:t>
                      </a:r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Application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No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8077200" cy="1240536"/>
          </a:xfrm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  <a:latin typeface="Calibri" pitchFamily="34" charset="0"/>
              </a:rPr>
              <a:t>Technical Documentation References</a:t>
            </a:r>
            <a:br>
              <a:rPr lang="en-US" sz="3200" dirty="0" smtClean="0">
                <a:solidFill>
                  <a:srgbClr val="FFFF00"/>
                </a:solidFill>
                <a:latin typeface="Calibri" pitchFamily="34" charset="0"/>
              </a:rPr>
            </a:br>
            <a:r>
              <a:rPr lang="en-US" sz="320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  <a:hlinkClick r:id="rId2"/>
              </a:rPr>
              <a:t>http://www.for.gov.bc.ca/his/results/techDocs.htm</a:t>
            </a: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/>
            </a:r>
            <a:b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</a:br>
            <a:endParaRPr lang="en-US" sz="2400" dirty="0">
              <a:solidFill>
                <a:srgbClr val="FFFF00"/>
              </a:solidFill>
              <a:latin typeface="Calibri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600199"/>
            <a:ext cx="6781800" cy="4327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762000" y="228600"/>
            <a:ext cx="8077200" cy="124053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Technical Documentation Online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References</a:t>
            </a: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  <a:hlinkClick r:id="rId2"/>
              </a:rPr>
              <a:t>http://www.for.gov.bc.ca/his/results/techDocs.htm</a:t>
            </a: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19200"/>
            <a:ext cx="393382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0206" y="3200400"/>
            <a:ext cx="6253794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114800" y="1676400"/>
            <a:ext cx="4572000" cy="131112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dirty="0" smtClean="0">
                <a:solidFill>
                  <a:srgbClr val="FFFF00"/>
                </a:solidFill>
                <a:latin typeface="Arial" charset="0"/>
              </a:rPr>
              <a:t>Tech Specs has Online Reference with business rules and field specific edits.</a:t>
            </a: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</a:pPr>
            <a:endParaRPr lang="en-US" dirty="0" smtClean="0">
              <a:solidFill>
                <a:srgbClr val="FFFF00"/>
              </a:solidFill>
              <a:latin typeface="Arial" charset="0"/>
            </a:endParaRP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dirty="0" smtClean="0">
                <a:solidFill>
                  <a:srgbClr val="FFFF00"/>
                </a:solidFill>
                <a:latin typeface="Arial" charset="0"/>
              </a:rPr>
              <a:t>Reference by Screen Number.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71600"/>
            <a:ext cx="2589581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2743200"/>
            <a:ext cx="6324600" cy="3850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762000" y="228600"/>
            <a:ext cx="8077200" cy="124053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Technical Documentation ESF Schema References</a:t>
            </a:r>
            <a:b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  <a:hlinkClick r:id="rId4"/>
              </a:rPr>
              <a:t>http://www.for.gov.bc.ca/his/results/techDocs.htm</a:t>
            </a: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00400" y="1447800"/>
            <a:ext cx="4572000" cy="131112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dirty="0" smtClean="0">
                <a:solidFill>
                  <a:srgbClr val="FFFF00"/>
                </a:solidFill>
                <a:latin typeface="Arial" charset="0"/>
              </a:rPr>
              <a:t>Tech Specs has ESF Reference with business rules and field specific edits.</a:t>
            </a: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</a:pPr>
            <a:endParaRPr lang="en-US" dirty="0" smtClean="0">
              <a:solidFill>
                <a:srgbClr val="FFFF00"/>
              </a:solidFill>
              <a:latin typeface="Arial" charset="0"/>
            </a:endParaRP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dirty="0" smtClean="0">
                <a:solidFill>
                  <a:srgbClr val="FFFF00"/>
                </a:solidFill>
                <a:latin typeface="Arial" charset="0"/>
              </a:rPr>
              <a:t>Reference is by schema item.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762000" y="228600"/>
            <a:ext cx="8077200" cy="124053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Technical Documentation </a:t>
            </a:r>
            <a:r>
              <a:rPr kumimoji="0" lang="en-US" sz="3200" b="0" i="0" u="none" strike="noStrike" kern="1200" cap="none" spc="-10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Codelists</a:t>
            </a: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  <a:hlinkClick r:id="rId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  <a:hlinkClick r:id="rId2"/>
              </a:rPr>
              <a:t>http://www.for.gov.bc.ca/his/results/techDocs.htm</a:t>
            </a: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828800"/>
            <a:ext cx="2783853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2438400"/>
            <a:ext cx="4791276" cy="174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52600"/>
            <a:ext cx="3914775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04800" y="0"/>
            <a:ext cx="8839200" cy="12192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Technical Documentation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SU Modifications </a:t>
            </a:r>
            <a:r>
              <a:rPr kumimoji="0" lang="en-US" sz="3200" b="0" i="0" u="none" strike="noStrike" kern="1200" cap="none" spc="-100" normalizeH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Cheatsheet</a:t>
            </a: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  <a:hlinkClick r:id="rId3"/>
              </a:rPr>
              <a:t>http://www.for.gov.bc.ca/his/results/techDocs.htm</a:t>
            </a: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72388" y="1752600"/>
            <a:ext cx="6671612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09600" y="304800"/>
            <a:ext cx="8839200" cy="12192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Mandatory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legal requirement vs. </a:t>
            </a:r>
            <a:r>
              <a:rPr lang="en-US" sz="32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Edit Checks</a:t>
            </a:r>
            <a:endParaRPr kumimoji="0" lang="en-US" sz="3200" b="0" i="0" u="none" strike="noStrike" kern="1200" cap="none" spc="-10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1000" y="1600200"/>
            <a:ext cx="8458200" cy="472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RESULTS Information Submission Specification document provides information on mandatory data requirements.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RESULTS will provide some rudimentary system’s checks  for </a:t>
            </a:r>
            <a:r>
              <a:rPr lang="en-US" sz="24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codes, basic data </a:t>
            </a:r>
            <a:r>
              <a:rPr lang="en-US" sz="24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quality and data dependencies but cannot check for all legal requirements due to complexity and requirement for interpretation.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/>
            </a:r>
            <a:br>
              <a:rPr lang="en-US" sz="24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</a:br>
            <a:r>
              <a:rPr lang="en-US" sz="24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It is responsibility of the submitter to ensure that the data submitted is consistent with legal requirements.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-10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Any system’s edit checks are described in the RESULTS Technical Specifications webpage.</a:t>
            </a:r>
            <a:endParaRPr kumimoji="0" lang="en-US" sz="2400" b="0" i="0" u="none" strike="noStrike" kern="1200" cap="none" spc="-10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609600" y="152400"/>
            <a:ext cx="8839200" cy="12192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Mandatory Tenure for New Openings (Online or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ESF)</a:t>
            </a:r>
            <a:endParaRPr kumimoji="0" lang="en-US" sz="3200" b="0" i="0" u="none" strike="noStrike" kern="1200" cap="none" spc="-10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1066800"/>
            <a:ext cx="8458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http://www.for.gov.bc.ca/his/results/Key%20Controls%20during%20Opening%20Creation-Feb%2021%202013.pdf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81000" y="1676400"/>
            <a:ext cx="8458200" cy="472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New Opening Online or Action “I” - Insert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Opening Category: </a:t>
            </a:r>
          </a:p>
          <a:p>
            <a:pPr lvl="1">
              <a:spcBef>
                <a:spcPct val="0"/>
              </a:spcBef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FTML, FTWL, FTSBF, FTLEVY, FTFSM, FTMSL, FTNOLVY, FTWL,  FFTITSL, FFTLTC</a:t>
            </a:r>
          </a:p>
          <a:p>
            <a:pPr lvl="1">
              <a:spcBef>
                <a:spcPct val="0"/>
              </a:spcBef>
            </a:pPr>
            <a:endParaRPr lang="en-US" sz="20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Tenure(s) must exist in Forest Tenure Administration (FTA) and in </a:t>
            </a:r>
            <a:r>
              <a:rPr lang="en-US" sz="2000" spc="-100" dirty="0" err="1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Cutblock</a:t>
            </a: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Status Active </a:t>
            </a:r>
            <a:r>
              <a:rPr lang="en-US" sz="2000" spc="-100" dirty="0" err="1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Cutblock</a:t>
            </a: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Status  of “HB”</a:t>
            </a:r>
          </a:p>
          <a:p>
            <a:pPr>
              <a:spcBef>
                <a:spcPct val="0"/>
              </a:spcBef>
            </a:pPr>
            <a:endParaRPr lang="en-US" sz="20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Tenure(s) must be assigned to the same client and org unit as the submitter</a:t>
            </a:r>
          </a:p>
          <a:p>
            <a:pPr>
              <a:spcBef>
                <a:spcPct val="0"/>
              </a:spcBef>
            </a:pPr>
            <a:endParaRPr lang="en-US" sz="20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System’s validation done through OPEN_CATEGORY_SITE_PLAN_CODE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-10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533400" y="0"/>
            <a:ext cx="8839200" cy="12192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Mandatory Tenure for New Openings (Online or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ESF)</a:t>
            </a:r>
            <a:endParaRPr kumimoji="0" lang="en-US" sz="3200" b="0" i="0" u="none" strike="noStrike" kern="1200" cap="none" spc="-10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1066800"/>
            <a:ext cx="8458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http://www.for.gov.bc.ca/his/results/Key%20Controls%20during%20Opening%20Creation-Feb%2021%202013.pdf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81000" y="1828800"/>
            <a:ext cx="8458200" cy="472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For submission with tenure – have two options: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 lvl="1">
              <a:spcBef>
                <a:spcPct val="0"/>
              </a:spcBef>
            </a:pPr>
            <a:r>
              <a:rPr lang="en-US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Tenure Key: </a:t>
            </a:r>
            <a:r>
              <a:rPr lang="en-US" spc="-100" dirty="0" err="1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Licence</a:t>
            </a:r>
            <a:r>
              <a:rPr lang="en-US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Number + Cutting Permit ID + </a:t>
            </a:r>
            <a:r>
              <a:rPr lang="en-US" spc="-100" dirty="0" err="1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Cutblock</a:t>
            </a:r>
            <a:r>
              <a:rPr lang="en-US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ID</a:t>
            </a:r>
          </a:p>
          <a:p>
            <a:pPr lvl="1">
              <a:spcBef>
                <a:spcPct val="0"/>
              </a:spcBef>
            </a:pPr>
            <a:endParaRPr lang="en-US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 lvl="1">
              <a:spcBef>
                <a:spcPct val="0"/>
              </a:spcBef>
            </a:pPr>
            <a:r>
              <a:rPr lang="en-US" spc="-100" dirty="0" err="1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Timbermark</a:t>
            </a:r>
            <a:r>
              <a:rPr lang="en-US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Key: </a:t>
            </a:r>
            <a:r>
              <a:rPr lang="en-US" spc="-100" dirty="0" err="1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Timbermark</a:t>
            </a:r>
            <a:r>
              <a:rPr lang="en-US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+ </a:t>
            </a:r>
            <a:r>
              <a:rPr lang="en-US" spc="-100" dirty="0" err="1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Cutblock</a:t>
            </a:r>
            <a:r>
              <a:rPr lang="en-US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ID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RESULTS allows one or more </a:t>
            </a:r>
            <a:r>
              <a:rPr lang="en-US" sz="2000" spc="-100" dirty="0" err="1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cutblock</a:t>
            </a: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to be associated with an opening – a multi-tenure opening.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One </a:t>
            </a:r>
            <a:r>
              <a:rPr lang="en-US" sz="2000" spc="-100" dirty="0" err="1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cutblock</a:t>
            </a: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for an opening must be designated as the Prime </a:t>
            </a:r>
            <a:r>
              <a:rPr lang="en-US" sz="2000" spc="-100" dirty="0" err="1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Licence</a:t>
            </a: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                             &lt;</a:t>
            </a:r>
            <a:r>
              <a:rPr lang="en-US" sz="2000" spc="-100" dirty="0" err="1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rst:prime</a:t>
            </a: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en-US" sz="2000" spc="-100" dirty="0" err="1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LicenceIndicator</a:t>
            </a: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&gt; set to “Y”.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0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All </a:t>
            </a:r>
            <a:r>
              <a:rPr lang="en-US" sz="2000" spc="-100" dirty="0" err="1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cutblocks</a:t>
            </a: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 associated  with an opening must belong to the same client and for same org unit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0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-10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533400" y="228600"/>
            <a:ext cx="8839200" cy="12192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Mandatory Tenure for New Openings (Online or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ESF)</a:t>
            </a:r>
            <a:endParaRPr kumimoji="0" lang="en-US" sz="3200" b="0" i="0" u="none" strike="noStrike" kern="1200" cap="none" spc="-10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81000" y="1219200"/>
            <a:ext cx="8458200" cy="472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Tenure information appears twice in the opening definition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Key (either as Tenure key or </a:t>
            </a:r>
            <a:r>
              <a:rPr lang="en-US" sz="2000" spc="-100" dirty="0" err="1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Timbermark</a:t>
            </a: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Key)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	Typically what is designated at the prime </a:t>
            </a:r>
            <a:r>
              <a:rPr lang="en-US" sz="2000" spc="-100" dirty="0" err="1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licence</a:t>
            </a:r>
            <a:endParaRPr lang="en-US" sz="20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20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20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20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2.	Tenure section </a:t>
            </a:r>
          </a:p>
          <a:p>
            <a:pPr marL="914400" lvl="1" indent="-457200">
              <a:spcBef>
                <a:spcPct val="0"/>
              </a:spcBef>
              <a:buFont typeface="Arial" pitchFamily="34" charset="0"/>
              <a:buChar char="•"/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Can have one or more  </a:t>
            </a:r>
            <a:r>
              <a:rPr lang="en-US" sz="2000" spc="-100" dirty="0" err="1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cutblock</a:t>
            </a: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assigned to one opening</a:t>
            </a:r>
          </a:p>
          <a:p>
            <a:pPr marL="914400" lvl="1" indent="-457200">
              <a:spcBef>
                <a:spcPct val="0"/>
              </a:spcBef>
              <a:buFont typeface="Arial" pitchFamily="34" charset="0"/>
              <a:buChar char="•"/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One </a:t>
            </a:r>
            <a:r>
              <a:rPr lang="en-US" sz="2000" spc="-100" dirty="0" err="1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cutblock</a:t>
            </a: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must be designated as prime </a:t>
            </a:r>
            <a:r>
              <a:rPr lang="en-US" sz="2000" spc="-100" dirty="0" err="1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licence</a:t>
            </a:r>
            <a:endParaRPr lang="en-US" sz="20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 marL="914400" lvl="1" indent="-457200">
              <a:spcBef>
                <a:spcPct val="0"/>
              </a:spcBef>
              <a:buFont typeface="Arial" pitchFamily="34" charset="0"/>
              <a:buChar char="•"/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All other </a:t>
            </a:r>
            <a:r>
              <a:rPr lang="en-US" sz="2000" spc="-100" dirty="0" err="1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cutblocks</a:t>
            </a: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must be designated as non-prime </a:t>
            </a:r>
            <a:r>
              <a:rPr lang="en-US" sz="2000" spc="-100" dirty="0" err="1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licence</a:t>
            </a:r>
            <a:endParaRPr lang="en-US" sz="20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 marL="914400" lvl="1" indent="-457200">
              <a:spcBef>
                <a:spcPct val="0"/>
              </a:spcBef>
              <a:buFont typeface="Arial" pitchFamily="34" charset="0"/>
              <a:buChar char="•"/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Prime </a:t>
            </a:r>
            <a:r>
              <a:rPr lang="en-US" sz="2000" spc="-100" dirty="0" err="1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licence</a:t>
            </a: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will be the record that will be associated with the opening and appear in the “tombstone” but all referenced </a:t>
            </a:r>
            <a:r>
              <a:rPr lang="en-US" sz="2000" spc="-100" dirty="0" err="1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cutblocks</a:t>
            </a: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will appear under  “Multi-Tenure” Tab.</a:t>
            </a:r>
          </a:p>
          <a:p>
            <a:pPr marL="914400" lvl="1" indent="-457200">
              <a:spcBef>
                <a:spcPct val="0"/>
              </a:spcBef>
              <a:buFont typeface="Arial" pitchFamily="34" charset="0"/>
              <a:buChar char="•"/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All </a:t>
            </a:r>
            <a:r>
              <a:rPr lang="en-US" sz="2000" spc="-100" dirty="0" err="1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cutblocks</a:t>
            </a: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must belong to same client as the submitter and same org unit.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0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-10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1600200"/>
            <a:ext cx="2428875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00" y="3352800"/>
            <a:ext cx="24765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685800" y="0"/>
            <a:ext cx="8839200" cy="12192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Mandatory Spatial ESF Requirement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1066800"/>
            <a:ext cx="8839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hlinkClick r:id="rId2"/>
              </a:rPr>
              <a:t>http://www.for.gov.bc.ca/his/results/Key%20Controls%20during%20Opening%20Creation-Feb%2021%202013.pdf</a:t>
            </a:r>
            <a:endParaRPr lang="en-US" sz="1400" dirty="0" smtClean="0"/>
          </a:p>
          <a:p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2209800"/>
            <a:ext cx="8915400" cy="7620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Validation check via ESF for Opening, SU or Forest Cover Spatial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Opening Category where  Opening and Forest Cover Spatial mandatory </a:t>
            </a:r>
          </a:p>
          <a:p>
            <a:pPr lvl="1">
              <a:spcBef>
                <a:spcPct val="0"/>
              </a:spcBef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</a:rPr>
              <a:t>FTML, FTWL, FTSBF, FTLEVY, FTFSM, FTMSL, FTNOLVY, FFTITSL, FFTLTC</a:t>
            </a:r>
          </a:p>
          <a:p>
            <a:pPr>
              <a:spcBef>
                <a:spcPct val="0"/>
              </a:spcBef>
            </a:pPr>
            <a:endParaRPr lang="en-US" sz="2000" spc="-100" dirty="0" smtClean="0">
              <a:solidFill>
                <a:srgbClr val="FFFF00"/>
              </a:solidFill>
              <a:latin typeface="Calibri" pitchFamily="34" charset="0"/>
            </a:endParaRPr>
          </a:p>
          <a:p>
            <a:pPr>
              <a:spcBef>
                <a:spcPct val="0"/>
              </a:spcBef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</a:rPr>
              <a:t>Unless</a:t>
            </a:r>
          </a:p>
          <a:p>
            <a:pPr lvl="1">
              <a:spcBef>
                <a:spcPct val="0"/>
              </a:spcBef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</a:rPr>
              <a:t>Unless Opening Approval Date &lt; 2003-12-31 (RESULTS Production release date)</a:t>
            </a:r>
          </a:p>
          <a:p>
            <a:pPr lvl="1">
              <a:spcBef>
                <a:spcPct val="0"/>
              </a:spcBef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</a:rPr>
              <a:t>Forest Cover exists but record was before 2005-05-01 (data conversion date)</a:t>
            </a:r>
          </a:p>
          <a:p>
            <a:pPr lvl="1">
              <a:spcBef>
                <a:spcPct val="0"/>
              </a:spcBef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</a:rPr>
              <a:t>Minor amendment ( “M”) or Correction (“U”)</a:t>
            </a:r>
          </a:p>
          <a:p>
            <a:pPr>
              <a:spcBef>
                <a:spcPct val="0"/>
              </a:spcBef>
            </a:pPr>
            <a:endParaRPr lang="en-US" sz="20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lang="en-US" sz="20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System’s validation done through OPENING_SPATIAL_REQUIREMENT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-10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8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8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609600" y="304800"/>
            <a:ext cx="8839200" cy="12192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Requirement &amp; Role of </a:t>
            </a:r>
            <a:r>
              <a:rPr lang="en-US" sz="32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Site Plan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Exempt </a:t>
            </a:r>
            <a:r>
              <a:rPr kumimoji="0" lang="en-US" sz="3200" b="0" i="0" u="none" strike="noStrike" kern="1200" cap="none" spc="-100" normalizeH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Ind</a:t>
            </a: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1066800"/>
            <a:ext cx="8458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http://www.for.gov.bc.ca/his/results/Key%20Controls%20during%20Opening%20Creation-Feb%2021%202013.pdf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33400" y="1905000"/>
            <a:ext cx="8458200" cy="19812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All New Openings via ESF must have at least ONE Standards Unit in the Opening Definition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spc="-100" dirty="0" err="1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Rst</a:t>
            </a: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: </a:t>
            </a:r>
            <a:r>
              <a:rPr lang="en-US" sz="2000" spc="-100" dirty="0" err="1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sitePlanExempt</a:t>
            </a: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is an indicator used by RESULTS to determine if Standards Unit  is:</a:t>
            </a:r>
          </a:p>
          <a:p>
            <a:pPr marL="914400" lvl="1" indent="-457200">
              <a:spcBef>
                <a:spcPct val="0"/>
              </a:spcBef>
              <a:buFont typeface="Arial" pitchFamily="34" charset="0"/>
              <a:buChar char="•"/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a </a:t>
            </a:r>
            <a:r>
              <a:rPr lang="en-US" sz="2000" spc="-100" dirty="0" err="1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silviculture</a:t>
            </a:r>
            <a:r>
              <a:rPr lang="en-US" sz="2000" spc="-100" dirty="0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 prescription </a:t>
            </a: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“Y” – full stocking standards provided ; OR </a:t>
            </a:r>
          </a:p>
          <a:p>
            <a:pPr marL="914400" lvl="1" indent="-457200">
              <a:spcBef>
                <a:spcPct val="0"/>
              </a:spcBef>
              <a:buFont typeface="Arial" pitchFamily="34" charset="0"/>
              <a:buChar char="•"/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a </a:t>
            </a:r>
            <a:r>
              <a:rPr lang="en-US" sz="2000" spc="-100" dirty="0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site plan</a:t>
            </a: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“N” – an approved standards regime ID authorized by submitter is provided or where applicable, Ministry FDP default stocking standard.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3886200"/>
            <a:ext cx="4753729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533400" y="-152400"/>
            <a:ext cx="8839200" cy="12192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457200" indent="-457200">
              <a:lnSpc>
                <a:spcPct val="200000"/>
              </a:lnSpc>
              <a:spcBef>
                <a:spcPct val="0"/>
              </a:spcBef>
              <a:defRPr/>
            </a:pPr>
            <a:r>
              <a:rPr lang="en-US" sz="2800" spc="-100" dirty="0" smtClean="0">
                <a:solidFill>
                  <a:srgbClr val="FFC000"/>
                </a:solidFill>
                <a:latin typeface="Calibri" pitchFamily="34" charset="0"/>
              </a:rPr>
              <a:t>Help Resources 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 txBox="1">
            <a:spLocks/>
          </p:cNvSpPr>
          <p:nvPr/>
        </p:nvSpPr>
        <p:spPr>
          <a:xfrm>
            <a:off x="5715000" y="2895600"/>
            <a:ext cx="2057400" cy="6096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>
              <a:spcBef>
                <a:spcPct val="0"/>
              </a:spcBef>
            </a:pPr>
            <a:endParaRPr lang="en-US" sz="12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r>
              <a:rPr lang="en-US" sz="1600" b="1" spc="-10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E-Stand Enhancement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" y="914400"/>
            <a:ext cx="48398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hlinkClick r:id="rId2"/>
              </a:rPr>
              <a:t>http://www.for.gov.bc.ca/his/results/support.htm</a:t>
            </a:r>
            <a:endParaRPr lang="en-US" dirty="0" smtClean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752600"/>
            <a:ext cx="5257800" cy="2347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609600" y="1295400"/>
            <a:ext cx="5791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hlinkClick r:id="rId4"/>
              </a:rPr>
              <a:t>http://www.for.gov.bc.ca/his/results/training/index.htm</a:t>
            </a:r>
            <a:endParaRPr lang="en-US" dirty="0" smtClean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2859902"/>
            <a:ext cx="4267200" cy="3998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6306</TotalTime>
  <Words>658</Words>
  <Application>Microsoft Office PowerPoint</Application>
  <PresentationFormat>On-screen Show (4:3)</PresentationFormat>
  <Paragraphs>153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Metro</vt:lpstr>
      <vt:lpstr>Slide 1</vt:lpstr>
      <vt:lpstr>Learning Objectives</vt:lpstr>
      <vt:lpstr>Business Guidance</vt:lpstr>
      <vt:lpstr>Slide 4</vt:lpstr>
      <vt:lpstr>Slide 5</vt:lpstr>
      <vt:lpstr>Technical Documentation References  http://www.for.gov.bc.ca/his/results/techDocs.htm 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Mei-Ching</dc:creator>
  <cp:lastModifiedBy>Mei-Ching</cp:lastModifiedBy>
  <cp:revision>589</cp:revision>
  <dcterms:created xsi:type="dcterms:W3CDTF">2013-08-12T17:48:45Z</dcterms:created>
  <dcterms:modified xsi:type="dcterms:W3CDTF">2013-10-18T21:02:33Z</dcterms:modified>
</cp:coreProperties>
</file>